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1" r:id="rId4"/>
    <p:sldId id="259" r:id="rId5"/>
    <p:sldId id="258" r:id="rId6"/>
    <p:sldId id="263" r:id="rId7"/>
    <p:sldId id="260" r:id="rId8"/>
    <p:sldId id="265" r:id="rId9"/>
    <p:sldId id="264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6F7A4D-10D0-4F0B-8E66-2169199E95D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EC703A-FBF1-4DD0-B6C2-15DF98C0EC9F}">
      <dgm:prSet phldrT="[Текст]" custT="1"/>
      <dgm:spPr/>
      <dgm:t>
        <a:bodyPr/>
        <a:lstStyle/>
        <a:p>
          <a:r>
            <a:rPr lang="ru-RU" sz="2000" b="1" dirty="0" smtClean="0"/>
            <a:t>все</a:t>
          </a:r>
          <a:endParaRPr lang="ru-RU" sz="2000" b="1" dirty="0"/>
        </a:p>
      </dgm:t>
    </dgm:pt>
    <dgm:pt modelId="{B5BF0339-CA8D-4353-AC27-C5F4448914D6}" type="parTrans" cxnId="{1320AB98-7337-4CEB-A600-943E7335249F}">
      <dgm:prSet/>
      <dgm:spPr/>
      <dgm:t>
        <a:bodyPr/>
        <a:lstStyle/>
        <a:p>
          <a:endParaRPr lang="ru-RU"/>
        </a:p>
      </dgm:t>
    </dgm:pt>
    <dgm:pt modelId="{AF7FDDC5-2108-43DC-95B5-C8CA14B993E5}" type="sibTrans" cxnId="{1320AB98-7337-4CEB-A600-943E7335249F}">
      <dgm:prSet/>
      <dgm:spPr/>
      <dgm:t>
        <a:bodyPr/>
        <a:lstStyle/>
        <a:p>
          <a:endParaRPr lang="ru-RU"/>
        </a:p>
      </dgm:t>
    </dgm:pt>
    <dgm:pt modelId="{4FF68F55-8C26-449F-88E6-4002249E2A15}">
      <dgm:prSet phldrT="[Текст]"/>
      <dgm:spPr/>
      <dgm:t>
        <a:bodyPr/>
        <a:lstStyle/>
        <a:p>
          <a:r>
            <a:rPr lang="ru-RU" dirty="0" smtClean="0"/>
            <a:t>смогут назвать ремёсла и предметы материальной культуры</a:t>
          </a:r>
          <a:endParaRPr lang="ru-RU" dirty="0"/>
        </a:p>
      </dgm:t>
    </dgm:pt>
    <dgm:pt modelId="{87FE2BF1-8378-4144-9F31-4DE3015F0B48}" type="parTrans" cxnId="{1F9C50D3-19CA-44DD-983C-4BB7971FFE5B}">
      <dgm:prSet/>
      <dgm:spPr/>
      <dgm:t>
        <a:bodyPr/>
        <a:lstStyle/>
        <a:p>
          <a:endParaRPr lang="ru-RU"/>
        </a:p>
      </dgm:t>
    </dgm:pt>
    <dgm:pt modelId="{FF43EE64-CC5E-45EA-B1CC-354C9655E98B}" type="sibTrans" cxnId="{1F9C50D3-19CA-44DD-983C-4BB7971FFE5B}">
      <dgm:prSet/>
      <dgm:spPr/>
      <dgm:t>
        <a:bodyPr/>
        <a:lstStyle/>
        <a:p>
          <a:endParaRPr lang="ru-RU"/>
        </a:p>
      </dgm:t>
    </dgm:pt>
    <dgm:pt modelId="{4CE1387A-8ED3-4197-908D-DB84E948F6BE}">
      <dgm:prSet phldrT="[Текст]"/>
      <dgm:spPr/>
      <dgm:t>
        <a:bodyPr/>
        <a:lstStyle/>
        <a:p>
          <a:r>
            <a:rPr lang="ru-RU" b="1" dirty="0" smtClean="0"/>
            <a:t>большинство</a:t>
          </a:r>
          <a:endParaRPr lang="ru-RU" b="1" dirty="0"/>
        </a:p>
      </dgm:t>
    </dgm:pt>
    <dgm:pt modelId="{AA90B5CA-25CD-4CFA-9CFF-E58C3F7EA286}" type="parTrans" cxnId="{0F5280D8-BC04-4F7C-BB75-4E170C5C2C9A}">
      <dgm:prSet/>
      <dgm:spPr/>
      <dgm:t>
        <a:bodyPr/>
        <a:lstStyle/>
        <a:p>
          <a:endParaRPr lang="ru-RU"/>
        </a:p>
      </dgm:t>
    </dgm:pt>
    <dgm:pt modelId="{259C2C81-C144-4403-9A9D-942BC2D81E8D}" type="sibTrans" cxnId="{0F5280D8-BC04-4F7C-BB75-4E170C5C2C9A}">
      <dgm:prSet/>
      <dgm:spPr/>
      <dgm:t>
        <a:bodyPr/>
        <a:lstStyle/>
        <a:p>
          <a:endParaRPr lang="ru-RU"/>
        </a:p>
      </dgm:t>
    </dgm:pt>
    <dgm:pt modelId="{605172BA-DB3C-45CB-8330-B6402086CE17}">
      <dgm:prSet phldrT="[Текст]"/>
      <dgm:spPr/>
      <dgm:t>
        <a:bodyPr/>
        <a:lstStyle/>
        <a:p>
          <a:r>
            <a:rPr lang="ru-RU" dirty="0" smtClean="0"/>
            <a:t>определят роль ислама, науки и литературы в развитии духовной культуры</a:t>
          </a:r>
          <a:endParaRPr lang="ru-RU" dirty="0"/>
        </a:p>
      </dgm:t>
    </dgm:pt>
    <dgm:pt modelId="{C629C84C-B342-47A4-81B0-C78EA079BEF1}" type="parTrans" cxnId="{57E1E296-0A7E-4D0A-96CD-8107BC706E2D}">
      <dgm:prSet/>
      <dgm:spPr/>
      <dgm:t>
        <a:bodyPr/>
        <a:lstStyle/>
        <a:p>
          <a:endParaRPr lang="ru-RU"/>
        </a:p>
      </dgm:t>
    </dgm:pt>
    <dgm:pt modelId="{9ABF20FC-D462-4E43-BA49-F6FBABAE49E5}" type="sibTrans" cxnId="{57E1E296-0A7E-4D0A-96CD-8107BC706E2D}">
      <dgm:prSet/>
      <dgm:spPr/>
      <dgm:t>
        <a:bodyPr/>
        <a:lstStyle/>
        <a:p>
          <a:endParaRPr lang="ru-RU"/>
        </a:p>
      </dgm:t>
    </dgm:pt>
    <dgm:pt modelId="{A08128BA-21FA-4369-854F-DE305D56B34B}">
      <dgm:prSet phldrT="[Текст]" custT="1"/>
      <dgm:spPr/>
      <dgm:t>
        <a:bodyPr/>
        <a:lstStyle/>
        <a:p>
          <a:r>
            <a:rPr lang="ru-RU" sz="2000" b="1" dirty="0" smtClean="0"/>
            <a:t>некоторые</a:t>
          </a:r>
          <a:endParaRPr lang="ru-RU" sz="2000" b="1" dirty="0"/>
        </a:p>
      </dgm:t>
    </dgm:pt>
    <dgm:pt modelId="{93FC3FAD-5B7C-4357-AC68-AB0904C808FE}" type="parTrans" cxnId="{90282F7E-7860-4B12-AE93-71B24E500E39}">
      <dgm:prSet/>
      <dgm:spPr/>
      <dgm:t>
        <a:bodyPr/>
        <a:lstStyle/>
        <a:p>
          <a:endParaRPr lang="ru-RU"/>
        </a:p>
      </dgm:t>
    </dgm:pt>
    <dgm:pt modelId="{B28E1961-A42F-4E05-BAFE-1893CFC71A94}" type="sibTrans" cxnId="{90282F7E-7860-4B12-AE93-71B24E500E39}">
      <dgm:prSet/>
      <dgm:spPr/>
      <dgm:t>
        <a:bodyPr/>
        <a:lstStyle/>
        <a:p>
          <a:endParaRPr lang="ru-RU"/>
        </a:p>
      </dgm:t>
    </dgm:pt>
    <dgm:pt modelId="{39B27B8D-70C9-4CD0-AD67-31EBEE59B3CB}">
      <dgm:prSet phldrT="[Текст]"/>
      <dgm:spPr/>
      <dgm:t>
        <a:bodyPr/>
        <a:lstStyle/>
        <a:p>
          <a:r>
            <a:rPr lang="ru-RU" dirty="0" smtClean="0"/>
            <a:t>Оценят вклад тюркских народов в мировую цивилизацию</a:t>
          </a:r>
          <a:endParaRPr lang="ru-RU" dirty="0"/>
        </a:p>
      </dgm:t>
    </dgm:pt>
    <dgm:pt modelId="{63EB7AD2-EE47-4C4E-AF39-26B72B9E9AEB}" type="parTrans" cxnId="{DB238A34-0E25-4E97-B765-418F5F94E51C}">
      <dgm:prSet/>
      <dgm:spPr/>
      <dgm:t>
        <a:bodyPr/>
        <a:lstStyle/>
        <a:p>
          <a:endParaRPr lang="ru-RU"/>
        </a:p>
      </dgm:t>
    </dgm:pt>
    <dgm:pt modelId="{6EE873E6-821E-4DFB-9FDA-FB41A19975CF}" type="sibTrans" cxnId="{DB238A34-0E25-4E97-B765-418F5F94E51C}">
      <dgm:prSet/>
      <dgm:spPr/>
      <dgm:t>
        <a:bodyPr/>
        <a:lstStyle/>
        <a:p>
          <a:endParaRPr lang="ru-RU"/>
        </a:p>
      </dgm:t>
    </dgm:pt>
    <dgm:pt modelId="{5A90835B-91FA-4661-ADF8-BB348DB9FAD9}" type="pres">
      <dgm:prSet presAssocID="{6B6F7A4D-10D0-4F0B-8E66-2169199E95D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D5BE2A-AEBB-4604-8030-226DE11B41D3}" type="pres">
      <dgm:prSet presAssocID="{C4EC703A-FBF1-4DD0-B6C2-15DF98C0EC9F}" presName="composite" presStyleCnt="0"/>
      <dgm:spPr/>
    </dgm:pt>
    <dgm:pt modelId="{ACCC5C1F-3FAA-4F13-BB4C-B5E3327AC61C}" type="pres">
      <dgm:prSet presAssocID="{C4EC703A-FBF1-4DD0-B6C2-15DF98C0EC9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2D267-0E1F-4714-9636-773708B97BAC}" type="pres">
      <dgm:prSet presAssocID="{C4EC703A-FBF1-4DD0-B6C2-15DF98C0EC9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BDC6C-5F64-4B95-8E63-119BA1A58180}" type="pres">
      <dgm:prSet presAssocID="{AF7FDDC5-2108-43DC-95B5-C8CA14B993E5}" presName="sp" presStyleCnt="0"/>
      <dgm:spPr/>
    </dgm:pt>
    <dgm:pt modelId="{ECDF68BE-5992-4A50-9E7A-AA5F156C019E}" type="pres">
      <dgm:prSet presAssocID="{4CE1387A-8ED3-4197-908D-DB84E948F6BE}" presName="composite" presStyleCnt="0"/>
      <dgm:spPr/>
    </dgm:pt>
    <dgm:pt modelId="{CC8F1424-7C3F-485B-8EA3-BDE87D022341}" type="pres">
      <dgm:prSet presAssocID="{4CE1387A-8ED3-4197-908D-DB84E948F6B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0FE5E-2D67-403C-9C50-353041B8C73D}" type="pres">
      <dgm:prSet presAssocID="{4CE1387A-8ED3-4197-908D-DB84E948F6BE}" presName="descendantText" presStyleLbl="alignAcc1" presStyleIdx="1" presStyleCnt="3" custLinFactNeighborX="10780" custLinFactNeighborY="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1605D-ABEA-452B-90B3-A91D91BBC0D9}" type="pres">
      <dgm:prSet presAssocID="{259C2C81-C144-4403-9A9D-942BC2D81E8D}" presName="sp" presStyleCnt="0"/>
      <dgm:spPr/>
    </dgm:pt>
    <dgm:pt modelId="{DBC2D3D0-4C38-4F96-A6C3-4E5E399CB183}" type="pres">
      <dgm:prSet presAssocID="{A08128BA-21FA-4369-854F-DE305D56B34B}" presName="composite" presStyleCnt="0"/>
      <dgm:spPr/>
    </dgm:pt>
    <dgm:pt modelId="{8C6842B3-91F5-4270-B1F9-E65373F0AED7}" type="pres">
      <dgm:prSet presAssocID="{A08128BA-21FA-4369-854F-DE305D56B34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3609D-3384-451F-AD2F-C2A6D5B51EE1}" type="pres">
      <dgm:prSet presAssocID="{A08128BA-21FA-4369-854F-DE305D56B34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20AB98-7337-4CEB-A600-943E7335249F}" srcId="{6B6F7A4D-10D0-4F0B-8E66-2169199E95D4}" destId="{C4EC703A-FBF1-4DD0-B6C2-15DF98C0EC9F}" srcOrd="0" destOrd="0" parTransId="{B5BF0339-CA8D-4353-AC27-C5F4448914D6}" sibTransId="{AF7FDDC5-2108-43DC-95B5-C8CA14B993E5}"/>
    <dgm:cxn modelId="{38C06104-833A-4AEE-89E5-E900600DCAB5}" type="presOf" srcId="{6B6F7A4D-10D0-4F0B-8E66-2169199E95D4}" destId="{5A90835B-91FA-4661-ADF8-BB348DB9FAD9}" srcOrd="0" destOrd="0" presId="urn:microsoft.com/office/officeart/2005/8/layout/chevron2"/>
    <dgm:cxn modelId="{E4B1C12A-603A-4355-A9D4-894F307C9757}" type="presOf" srcId="{605172BA-DB3C-45CB-8330-B6402086CE17}" destId="{A620FE5E-2D67-403C-9C50-353041B8C73D}" srcOrd="0" destOrd="0" presId="urn:microsoft.com/office/officeart/2005/8/layout/chevron2"/>
    <dgm:cxn modelId="{DB238A34-0E25-4E97-B765-418F5F94E51C}" srcId="{A08128BA-21FA-4369-854F-DE305D56B34B}" destId="{39B27B8D-70C9-4CD0-AD67-31EBEE59B3CB}" srcOrd="0" destOrd="0" parTransId="{63EB7AD2-EE47-4C4E-AF39-26B72B9E9AEB}" sibTransId="{6EE873E6-821E-4DFB-9FDA-FB41A19975CF}"/>
    <dgm:cxn modelId="{E889BC41-0757-4F3A-AE9D-568AAC7CBE53}" type="presOf" srcId="{4CE1387A-8ED3-4197-908D-DB84E948F6BE}" destId="{CC8F1424-7C3F-485B-8EA3-BDE87D022341}" srcOrd="0" destOrd="0" presId="urn:microsoft.com/office/officeart/2005/8/layout/chevron2"/>
    <dgm:cxn modelId="{91F34B90-FDBB-4AF2-8976-0FC1198AF67C}" type="presOf" srcId="{4FF68F55-8C26-449F-88E6-4002249E2A15}" destId="{9CE2D267-0E1F-4714-9636-773708B97BAC}" srcOrd="0" destOrd="0" presId="urn:microsoft.com/office/officeart/2005/8/layout/chevron2"/>
    <dgm:cxn modelId="{A266A24E-DE22-45DF-B069-753F5A63AF16}" type="presOf" srcId="{A08128BA-21FA-4369-854F-DE305D56B34B}" destId="{8C6842B3-91F5-4270-B1F9-E65373F0AED7}" srcOrd="0" destOrd="0" presId="urn:microsoft.com/office/officeart/2005/8/layout/chevron2"/>
    <dgm:cxn modelId="{90282F7E-7860-4B12-AE93-71B24E500E39}" srcId="{6B6F7A4D-10D0-4F0B-8E66-2169199E95D4}" destId="{A08128BA-21FA-4369-854F-DE305D56B34B}" srcOrd="2" destOrd="0" parTransId="{93FC3FAD-5B7C-4357-AC68-AB0904C808FE}" sibTransId="{B28E1961-A42F-4E05-BAFE-1893CFC71A94}"/>
    <dgm:cxn modelId="{57E1E296-0A7E-4D0A-96CD-8107BC706E2D}" srcId="{4CE1387A-8ED3-4197-908D-DB84E948F6BE}" destId="{605172BA-DB3C-45CB-8330-B6402086CE17}" srcOrd="0" destOrd="0" parTransId="{C629C84C-B342-47A4-81B0-C78EA079BEF1}" sibTransId="{9ABF20FC-D462-4E43-BA49-F6FBABAE49E5}"/>
    <dgm:cxn modelId="{0F5280D8-BC04-4F7C-BB75-4E170C5C2C9A}" srcId="{6B6F7A4D-10D0-4F0B-8E66-2169199E95D4}" destId="{4CE1387A-8ED3-4197-908D-DB84E948F6BE}" srcOrd="1" destOrd="0" parTransId="{AA90B5CA-25CD-4CFA-9CFF-E58C3F7EA286}" sibTransId="{259C2C81-C144-4403-9A9D-942BC2D81E8D}"/>
    <dgm:cxn modelId="{9035014E-BF1A-4CC7-8179-4703DDE7DD11}" type="presOf" srcId="{C4EC703A-FBF1-4DD0-B6C2-15DF98C0EC9F}" destId="{ACCC5C1F-3FAA-4F13-BB4C-B5E3327AC61C}" srcOrd="0" destOrd="0" presId="urn:microsoft.com/office/officeart/2005/8/layout/chevron2"/>
    <dgm:cxn modelId="{1F9C50D3-19CA-44DD-983C-4BB7971FFE5B}" srcId="{C4EC703A-FBF1-4DD0-B6C2-15DF98C0EC9F}" destId="{4FF68F55-8C26-449F-88E6-4002249E2A15}" srcOrd="0" destOrd="0" parTransId="{87FE2BF1-8378-4144-9F31-4DE3015F0B48}" sibTransId="{FF43EE64-CC5E-45EA-B1CC-354C9655E98B}"/>
    <dgm:cxn modelId="{94B7ABBE-4CE9-40A1-8E8A-817929008586}" type="presOf" srcId="{39B27B8D-70C9-4CD0-AD67-31EBEE59B3CB}" destId="{9783609D-3384-451F-AD2F-C2A6D5B51EE1}" srcOrd="0" destOrd="0" presId="urn:microsoft.com/office/officeart/2005/8/layout/chevron2"/>
    <dgm:cxn modelId="{D074695F-BDB5-4171-8069-5F3C9683B700}" type="presParOf" srcId="{5A90835B-91FA-4661-ADF8-BB348DB9FAD9}" destId="{72D5BE2A-AEBB-4604-8030-226DE11B41D3}" srcOrd="0" destOrd="0" presId="urn:microsoft.com/office/officeart/2005/8/layout/chevron2"/>
    <dgm:cxn modelId="{89E66233-2022-4983-AB00-640082A668CB}" type="presParOf" srcId="{72D5BE2A-AEBB-4604-8030-226DE11B41D3}" destId="{ACCC5C1F-3FAA-4F13-BB4C-B5E3327AC61C}" srcOrd="0" destOrd="0" presId="urn:microsoft.com/office/officeart/2005/8/layout/chevron2"/>
    <dgm:cxn modelId="{93C2D40D-72F3-4943-B8DF-B74C774A0E85}" type="presParOf" srcId="{72D5BE2A-AEBB-4604-8030-226DE11B41D3}" destId="{9CE2D267-0E1F-4714-9636-773708B97BAC}" srcOrd="1" destOrd="0" presId="urn:microsoft.com/office/officeart/2005/8/layout/chevron2"/>
    <dgm:cxn modelId="{FA775D0A-068E-47CC-B169-DEA456DC2B21}" type="presParOf" srcId="{5A90835B-91FA-4661-ADF8-BB348DB9FAD9}" destId="{3C2BDC6C-5F64-4B95-8E63-119BA1A58180}" srcOrd="1" destOrd="0" presId="urn:microsoft.com/office/officeart/2005/8/layout/chevron2"/>
    <dgm:cxn modelId="{5FDBCF1F-8133-4D38-B352-8D8F5EA22684}" type="presParOf" srcId="{5A90835B-91FA-4661-ADF8-BB348DB9FAD9}" destId="{ECDF68BE-5992-4A50-9E7A-AA5F156C019E}" srcOrd="2" destOrd="0" presId="urn:microsoft.com/office/officeart/2005/8/layout/chevron2"/>
    <dgm:cxn modelId="{A4062D53-4D3A-44AC-8ED4-3E686CD0E48A}" type="presParOf" srcId="{ECDF68BE-5992-4A50-9E7A-AA5F156C019E}" destId="{CC8F1424-7C3F-485B-8EA3-BDE87D022341}" srcOrd="0" destOrd="0" presId="urn:microsoft.com/office/officeart/2005/8/layout/chevron2"/>
    <dgm:cxn modelId="{0327E0B8-16FF-499A-9AD1-D554AA78E9FE}" type="presParOf" srcId="{ECDF68BE-5992-4A50-9E7A-AA5F156C019E}" destId="{A620FE5E-2D67-403C-9C50-353041B8C73D}" srcOrd="1" destOrd="0" presId="urn:microsoft.com/office/officeart/2005/8/layout/chevron2"/>
    <dgm:cxn modelId="{2C2D687B-52EC-4B7F-B4BA-FC40E3D5C0C3}" type="presParOf" srcId="{5A90835B-91FA-4661-ADF8-BB348DB9FAD9}" destId="{7D31605D-ABEA-452B-90B3-A91D91BBC0D9}" srcOrd="3" destOrd="0" presId="urn:microsoft.com/office/officeart/2005/8/layout/chevron2"/>
    <dgm:cxn modelId="{05CF4E69-27C5-44BE-9A03-674D2DE239E7}" type="presParOf" srcId="{5A90835B-91FA-4661-ADF8-BB348DB9FAD9}" destId="{DBC2D3D0-4C38-4F96-A6C3-4E5E399CB183}" srcOrd="4" destOrd="0" presId="urn:microsoft.com/office/officeart/2005/8/layout/chevron2"/>
    <dgm:cxn modelId="{574724CF-AD31-4721-ADB3-2B8958C5168A}" type="presParOf" srcId="{DBC2D3D0-4C38-4F96-A6C3-4E5E399CB183}" destId="{8C6842B3-91F5-4270-B1F9-E65373F0AED7}" srcOrd="0" destOrd="0" presId="urn:microsoft.com/office/officeart/2005/8/layout/chevron2"/>
    <dgm:cxn modelId="{6A1F582C-A262-45D0-94E5-84F016943F85}" type="presParOf" srcId="{DBC2D3D0-4C38-4F96-A6C3-4E5E399CB183}" destId="{9783609D-3384-451F-AD2F-C2A6D5B51E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C5C1F-3FAA-4F13-BB4C-B5E3327AC61C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все</a:t>
          </a:r>
          <a:endParaRPr lang="ru-RU" sz="2000" b="1" kern="1200" dirty="0"/>
        </a:p>
      </dsp:txBody>
      <dsp:txXfrm rot="-5400000">
        <a:off x="1" y="668251"/>
        <a:ext cx="1331367" cy="570586"/>
      </dsp:txXfrm>
    </dsp:sp>
    <dsp:sp modelId="{9CE2D267-0E1F-4714-9636-773708B97BAC}">
      <dsp:nvSpPr>
        <dsp:cNvPr id="0" name=""/>
        <dsp:cNvSpPr/>
      </dsp:nvSpPr>
      <dsp:spPr>
        <a:xfrm rot="5400000">
          <a:off x="4463700" y="-3129765"/>
          <a:ext cx="1236269" cy="75009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смогут назвать ремёсла и предметы материальной культуры</a:t>
          </a:r>
          <a:endParaRPr lang="ru-RU" sz="3000" kern="1200" dirty="0"/>
        </a:p>
      </dsp:txBody>
      <dsp:txXfrm rot="-5400000">
        <a:off x="1331367" y="62918"/>
        <a:ext cx="7440586" cy="1115569"/>
      </dsp:txXfrm>
    </dsp:sp>
    <dsp:sp modelId="{CC8F1424-7C3F-485B-8EA3-BDE87D022341}">
      <dsp:nvSpPr>
        <dsp:cNvPr id="0" name=""/>
        <dsp:cNvSpPr/>
      </dsp:nvSpPr>
      <dsp:spPr>
        <a:xfrm rot="5400000">
          <a:off x="-285293" y="1998612"/>
          <a:ext cx="1901953" cy="1331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большинство</a:t>
          </a:r>
          <a:endParaRPr lang="ru-RU" sz="1700" b="1" kern="1200" dirty="0"/>
        </a:p>
      </dsp:txBody>
      <dsp:txXfrm rot="-5400000">
        <a:off x="1" y="2379003"/>
        <a:ext cx="1331367" cy="570586"/>
      </dsp:txXfrm>
    </dsp:sp>
    <dsp:sp modelId="{A620FE5E-2D67-403C-9C50-353041B8C73D}">
      <dsp:nvSpPr>
        <dsp:cNvPr id="0" name=""/>
        <dsp:cNvSpPr/>
      </dsp:nvSpPr>
      <dsp:spPr>
        <a:xfrm rot="5400000">
          <a:off x="4463700" y="-1410941"/>
          <a:ext cx="1236269" cy="75009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определят роль ислама, науки и литературы в развитии духовной культуры</a:t>
          </a:r>
          <a:endParaRPr lang="ru-RU" sz="3000" kern="1200" dirty="0"/>
        </a:p>
      </dsp:txBody>
      <dsp:txXfrm rot="-5400000">
        <a:off x="1331367" y="1781742"/>
        <a:ext cx="7440586" cy="1115569"/>
      </dsp:txXfrm>
    </dsp:sp>
    <dsp:sp modelId="{8C6842B3-91F5-4270-B1F9-E65373F0AED7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некоторые</a:t>
          </a:r>
          <a:endParaRPr lang="ru-RU" sz="2000" b="1" kern="1200" dirty="0"/>
        </a:p>
      </dsp:txBody>
      <dsp:txXfrm rot="-5400000">
        <a:off x="1" y="4089754"/>
        <a:ext cx="1331367" cy="570586"/>
      </dsp:txXfrm>
    </dsp:sp>
    <dsp:sp modelId="{9783609D-3384-451F-AD2F-C2A6D5B51EE1}">
      <dsp:nvSpPr>
        <dsp:cNvPr id="0" name=""/>
        <dsp:cNvSpPr/>
      </dsp:nvSpPr>
      <dsp:spPr>
        <a:xfrm rot="5400000">
          <a:off x="4463700" y="291737"/>
          <a:ext cx="1236269" cy="75009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Оценят вклад тюркских народов в мировую цивилизацию</a:t>
          </a:r>
          <a:endParaRPr lang="ru-RU" sz="3000" kern="1200" dirty="0"/>
        </a:p>
      </dsp:txBody>
      <dsp:txXfrm rot="-5400000">
        <a:off x="1331367" y="3484420"/>
        <a:ext cx="7440586" cy="1115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Настрой на работу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Тренировка </a:t>
            </a:r>
            <a:r>
              <a:rPr lang="ru-RU" dirty="0" smtClean="0"/>
              <a:t>памяти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754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2" y="0"/>
            <a:ext cx="91511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2" y="14572"/>
            <a:ext cx="91511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91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ds02.infourok.ru/uploads/ex/0cde/000884d5-67088c8d/640/img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01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432881"/>
              </p:ext>
            </p:extLst>
          </p:nvPr>
        </p:nvGraphicFramePr>
        <p:xfrm>
          <a:off x="467544" y="1052736"/>
          <a:ext cx="8219256" cy="462686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77553"/>
                <a:gridCol w="6241703"/>
              </a:tblGrid>
              <a:tr h="1517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2"/>
                          </a:solidFill>
                          <a:effectLst/>
                        </a:rPr>
                        <a:t>Тема урока</a:t>
                      </a:r>
                      <a:endParaRPr lang="ru-RU" sz="28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15" marR="586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600" b="1" dirty="0">
                          <a:solidFill>
                            <a:schemeClr val="tx2"/>
                          </a:solidFill>
                          <a:effectLst/>
                        </a:rPr>
                        <a:t>Материальная и духовная культура </a:t>
                      </a:r>
                      <a:r>
                        <a:rPr lang="ru-RU" sz="3600" b="1" dirty="0">
                          <a:solidFill>
                            <a:schemeClr val="tx2"/>
                          </a:solidFill>
                          <a:effectLst/>
                        </a:rPr>
                        <a:t>тюрков</a:t>
                      </a:r>
                      <a:r>
                        <a:rPr lang="ru-RU" sz="32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ru-RU" sz="3200" b="1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2"/>
                          </a:solidFill>
                          <a:effectLst/>
                        </a:rPr>
                        <a:t>в </a:t>
                      </a:r>
                      <a:r>
                        <a:rPr lang="ru-RU" sz="3600" b="1" dirty="0" smtClean="0">
                          <a:solidFill>
                            <a:schemeClr val="tx2"/>
                          </a:solidFill>
                          <a:effectLst/>
                        </a:rPr>
                        <a:t>X </a:t>
                      </a:r>
                      <a:r>
                        <a:rPr lang="ru-RU" sz="3600" b="1" dirty="0">
                          <a:solidFill>
                            <a:schemeClr val="tx2"/>
                          </a:solidFill>
                          <a:effectLst/>
                        </a:rPr>
                        <a:t>– </a:t>
                      </a:r>
                      <a:r>
                        <a:rPr lang="ru-RU" sz="3600" b="1" dirty="0" smtClean="0">
                          <a:solidFill>
                            <a:schemeClr val="tx2"/>
                          </a:solidFill>
                          <a:effectLst/>
                        </a:rPr>
                        <a:t>начале </a:t>
                      </a:r>
                      <a:r>
                        <a:rPr lang="ru-RU" sz="3600" b="1" dirty="0">
                          <a:solidFill>
                            <a:schemeClr val="tx2"/>
                          </a:solidFill>
                          <a:effectLst/>
                        </a:rPr>
                        <a:t>XІІІ </a:t>
                      </a:r>
                      <a:r>
                        <a:rPr lang="ru-RU" sz="3600" b="1" dirty="0" smtClean="0">
                          <a:solidFill>
                            <a:schemeClr val="tx2"/>
                          </a:solidFill>
                          <a:effectLst/>
                        </a:rPr>
                        <a:t>веков.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15" marR="58615" marT="0" marB="0"/>
                </a:tc>
              </a:tr>
              <a:tr h="1517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 smtClean="0">
                          <a:solidFill>
                            <a:schemeClr val="tx2"/>
                          </a:solidFill>
                          <a:effectLst/>
                        </a:rPr>
                        <a:t>Исследо-ватель-ский</a:t>
                      </a:r>
                      <a:r>
                        <a:rPr lang="ru-RU" sz="3200" b="1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ru-RU" sz="3200" b="1" dirty="0">
                          <a:solidFill>
                            <a:schemeClr val="tx2"/>
                          </a:solidFill>
                          <a:effectLst/>
                        </a:rPr>
                        <a:t>вопрос</a:t>
                      </a:r>
                      <a:endParaRPr lang="ru-RU" sz="28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15" marR="58615" marT="0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3200" b="1" dirty="0">
                          <a:solidFill>
                            <a:schemeClr val="tx2"/>
                          </a:solidFill>
                          <a:effectLst/>
                        </a:rPr>
                        <a:t>Какой вклад внесла тюркская культура в развитие мировой цивилизации?</a:t>
                      </a:r>
                      <a:endParaRPr lang="ru-RU" sz="2800" b="1" dirty="0">
                        <a:solidFill>
                          <a:schemeClr val="tx2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8615" marR="5861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22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42441754"/>
              </p:ext>
            </p:extLst>
          </p:nvPr>
        </p:nvGraphicFramePr>
        <p:xfrm>
          <a:off x="179512" y="836712"/>
          <a:ext cx="88323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276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https://arhivurokov.ru/multiurok/c/c/3/cc375b537f60b92f01077487bf5714067852482c/img_phpr1ewFs_Primenenie-sovremennyh-obrazovatelnyh-tehnologij_0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1356"/>
            <a:ext cx="88924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7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Цель: </a:t>
            </a:r>
            <a:r>
              <a:rPr lang="ru-RU" sz="3200" dirty="0" smtClean="0"/>
              <a:t>описать </a:t>
            </a:r>
            <a:r>
              <a:rPr lang="ru-RU" sz="3200" dirty="0"/>
              <a:t>духовную и материальную культуру тюркских народов, </a:t>
            </a:r>
            <a:endParaRPr lang="ru-RU" sz="3200" dirty="0" smtClean="0"/>
          </a:p>
          <a:p>
            <a:pPr algn="ctr"/>
            <a:r>
              <a:rPr lang="ru-RU" sz="3200" dirty="0" smtClean="0"/>
              <a:t>привести </a:t>
            </a:r>
            <a:r>
              <a:rPr lang="ru-RU" sz="3200" dirty="0"/>
              <a:t>реальные аргументы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8352928" cy="396044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1 . Занятие какими ремёслами привело к развитию материальной культуры тюркских народов? </a:t>
            </a:r>
            <a:br>
              <a:rPr lang="ru-RU" sz="2800" dirty="0" smtClean="0"/>
            </a:br>
            <a:r>
              <a:rPr lang="ru-RU" sz="2800" dirty="0" smtClean="0"/>
              <a:t>2.</a:t>
            </a:r>
            <a:r>
              <a:rPr lang="ru-RU" sz="2800" dirty="0"/>
              <a:t> </a:t>
            </a:r>
            <a:r>
              <a:rPr lang="ru-RU" sz="2800" dirty="0" smtClean="0"/>
              <a:t>Почему </a:t>
            </a:r>
            <a:r>
              <a:rPr lang="ru-RU" sz="2800" dirty="0"/>
              <a:t>учение </a:t>
            </a:r>
            <a:r>
              <a:rPr lang="ru-RU" sz="2800" dirty="0" err="1"/>
              <a:t>Йасауи</a:t>
            </a:r>
            <a:r>
              <a:rPr lang="ru-RU" sz="2800" dirty="0"/>
              <a:t> стало синтезом </a:t>
            </a:r>
            <a:r>
              <a:rPr lang="ru-RU" sz="2800" dirty="0" err="1"/>
              <a:t>тенгрианства</a:t>
            </a:r>
            <a:r>
              <a:rPr lang="ru-RU" sz="2800" dirty="0"/>
              <a:t> и ислама</a:t>
            </a:r>
            <a:r>
              <a:rPr lang="ru-RU" sz="2800" dirty="0" smtClean="0"/>
              <a:t>?</a:t>
            </a:r>
            <a:br>
              <a:rPr lang="ru-RU" sz="2800" dirty="0" smtClean="0"/>
            </a:br>
            <a:r>
              <a:rPr lang="ru-RU" sz="2800" dirty="0" smtClean="0"/>
              <a:t>3. Чем отличалось учение </a:t>
            </a:r>
            <a:br>
              <a:rPr lang="ru-RU" sz="2800" dirty="0" smtClean="0"/>
            </a:br>
            <a:r>
              <a:rPr lang="ru-RU" sz="2800" dirty="0" smtClean="0"/>
              <a:t>каждого из представителей </a:t>
            </a:r>
            <a:br>
              <a:rPr lang="ru-RU" sz="2800" dirty="0" smtClean="0"/>
            </a:br>
            <a:r>
              <a:rPr lang="ru-RU" sz="2800" dirty="0" smtClean="0"/>
              <a:t>науки и литературы</a:t>
            </a:r>
            <a:br>
              <a:rPr lang="ru-RU" sz="2800" dirty="0" smtClean="0"/>
            </a:br>
            <a:r>
              <a:rPr lang="ru-RU" sz="2800" dirty="0" smtClean="0"/>
              <a:t>и что было общего у них?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Овал 3"/>
          <p:cNvSpPr/>
          <p:nvPr/>
        </p:nvSpPr>
        <p:spPr>
          <a:xfrm>
            <a:off x="6065526" y="4541354"/>
            <a:ext cx="1465581" cy="15624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Аль </a:t>
            </a:r>
            <a:r>
              <a:rPr lang="ru-RU" b="1" dirty="0" err="1" smtClean="0"/>
              <a:t>Фараби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4953802" y="4970114"/>
            <a:ext cx="1474190" cy="173666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Махмуд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Кашгари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20072" y="3568588"/>
            <a:ext cx="1368152" cy="16606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Абу </a:t>
            </a:r>
            <a:r>
              <a:rPr lang="ru-RU" b="1" dirty="0" err="1" smtClean="0">
                <a:solidFill>
                  <a:schemeClr val="tx2"/>
                </a:solidFill>
              </a:rPr>
              <a:t>Райхан</a:t>
            </a:r>
            <a:r>
              <a:rPr lang="ru-RU" b="1" dirty="0" smtClean="0">
                <a:solidFill>
                  <a:schemeClr val="tx2"/>
                </a:solidFill>
              </a:rPr>
              <a:t> Бируни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164288" y="5221862"/>
            <a:ext cx="1474190" cy="149150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Ахмед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Иугнеки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076471" y="3632949"/>
            <a:ext cx="1474190" cy="16896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Юсуф </a:t>
            </a:r>
            <a:r>
              <a:rPr lang="ru-RU" b="1" dirty="0" err="1" smtClean="0">
                <a:solidFill>
                  <a:schemeClr val="tx1"/>
                </a:solidFill>
              </a:rPr>
              <a:t>Баласа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гуни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5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75656" y="2276872"/>
            <a:ext cx="6400800" cy="266429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Прочитать параграфы 21-24, выполнить задания письменно.</a:t>
            </a:r>
          </a:p>
          <a:p>
            <a:r>
              <a:rPr lang="ru-RU" sz="2800" dirty="0">
                <a:solidFill>
                  <a:schemeClr val="tx1"/>
                </a:solidFill>
              </a:rPr>
              <a:t>Написать эссе на тему "Какой вклад внесла тюркская культура в развитие мировой цивилизации?"</a:t>
            </a:r>
          </a:p>
        </p:txBody>
      </p:sp>
    </p:spTree>
    <p:extLst>
      <p:ext uri="{BB962C8B-B14F-4D97-AF65-F5344CB8AC3E}">
        <p14:creationId xmlns:p14="http://schemas.microsoft.com/office/powerpoint/2010/main" val="219991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В тюркском мире </a:t>
            </a:r>
          </a:p>
          <a:p>
            <a:pPr marL="0" indent="0" algn="ctr">
              <a:buNone/>
            </a:pPr>
            <a:r>
              <a:rPr lang="ru-RU" sz="4000" dirty="0" smtClean="0"/>
              <a:t>в </a:t>
            </a:r>
            <a:r>
              <a:rPr lang="de-DE" sz="4000" dirty="0"/>
              <a:t>X – </a:t>
            </a:r>
            <a:r>
              <a:rPr lang="ru-RU" sz="4000" dirty="0"/>
              <a:t>начале </a:t>
            </a:r>
            <a:r>
              <a:rPr lang="de-DE" sz="4000" dirty="0"/>
              <a:t>X</a:t>
            </a:r>
            <a:r>
              <a:rPr lang="ru-RU" sz="4000" dirty="0"/>
              <a:t>ІІІ </a:t>
            </a:r>
            <a:r>
              <a:rPr lang="ru-RU" sz="4000" dirty="0" smtClean="0"/>
              <a:t>веков </a:t>
            </a:r>
          </a:p>
          <a:p>
            <a:pPr marL="0" indent="0" algn="ctr">
              <a:buNone/>
            </a:pPr>
            <a:r>
              <a:rPr lang="ru-RU" sz="4000" dirty="0" smtClean="0"/>
              <a:t>происходит </a:t>
            </a:r>
          </a:p>
          <a:p>
            <a:pPr marL="0" indent="0" algn="ctr">
              <a:buNone/>
            </a:pPr>
            <a:r>
              <a:rPr lang="ru-RU" sz="4000" dirty="0" smtClean="0"/>
              <a:t>культурный подъём</a:t>
            </a:r>
            <a:endParaRPr lang="ru-RU" sz="4000" dirty="0"/>
          </a:p>
          <a:p>
            <a:pPr algn="ctr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76838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980728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Взаимооценивание</a:t>
            </a:r>
            <a:r>
              <a:rPr lang="ru-RU" sz="3200" b="1" dirty="0"/>
              <a:t> по  критериям: </a:t>
            </a:r>
            <a:endParaRPr lang="ru-RU" sz="3200" b="1" dirty="0" smtClean="0"/>
          </a:p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   Четкое представление своего текста, своей мысли;</a:t>
            </a:r>
            <a:br>
              <a:rPr lang="ru-RU" sz="2800" dirty="0"/>
            </a:br>
            <a:endParaRPr lang="ru-RU" sz="2800" dirty="0" smtClean="0"/>
          </a:p>
          <a:p>
            <a:pPr algn="ctr"/>
            <a:r>
              <a:rPr lang="ru-RU" sz="2800" dirty="0" smtClean="0"/>
              <a:t>Активное </a:t>
            </a:r>
            <a:r>
              <a:rPr lang="ru-RU" sz="2800" dirty="0"/>
              <a:t>участие на уроке;</a:t>
            </a:r>
            <a:br>
              <a:rPr lang="ru-RU" sz="2800" dirty="0"/>
            </a:br>
            <a:r>
              <a:rPr lang="ru-RU" sz="2800" dirty="0"/>
              <a:t>     </a:t>
            </a:r>
            <a:endParaRPr lang="ru-RU" sz="2800" dirty="0" smtClean="0"/>
          </a:p>
          <a:p>
            <a:pPr algn="ctr"/>
            <a:r>
              <a:rPr lang="ru-RU" sz="2800" dirty="0" smtClean="0"/>
              <a:t>Эффективное </a:t>
            </a:r>
            <a:r>
              <a:rPr lang="ru-RU" sz="2800" dirty="0"/>
              <a:t>использование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2935346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137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Настрой на работу  Тренировка памяти </vt:lpstr>
      <vt:lpstr>Презентация PowerPoint</vt:lpstr>
      <vt:lpstr>Презентация PowerPoint</vt:lpstr>
      <vt:lpstr>Презентация PowerPoint</vt:lpstr>
      <vt:lpstr>Презентация PowerPoint</vt:lpstr>
      <vt:lpstr>1 . Занятие какими ремёслами привело к развитию материальной культуры тюркских народов?  2. Почему учение Йасауи стало синтезом тенгрианства и ислама? 3. Чем отличалось учение  каждого из представителей  науки и литературы и что было общего у них?  </vt:lpstr>
      <vt:lpstr>Домашнее задание:</vt:lpstr>
      <vt:lpstr>Вывод: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</dc:creator>
  <cp:lastModifiedBy>Наталья</cp:lastModifiedBy>
  <cp:revision>18</cp:revision>
  <dcterms:created xsi:type="dcterms:W3CDTF">2017-12-12T15:07:00Z</dcterms:created>
  <dcterms:modified xsi:type="dcterms:W3CDTF">2017-12-14T02:35:37Z</dcterms:modified>
</cp:coreProperties>
</file>